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1" r:id="rId2"/>
    <p:sldId id="256" r:id="rId3"/>
    <p:sldId id="258" r:id="rId4"/>
    <p:sldId id="266" r:id="rId5"/>
    <p:sldId id="292" r:id="rId6"/>
    <p:sldId id="288" r:id="rId7"/>
    <p:sldId id="293" r:id="rId8"/>
    <p:sldId id="282" r:id="rId9"/>
    <p:sldId id="283" r:id="rId10"/>
    <p:sldId id="294" r:id="rId11"/>
    <p:sldId id="291" r:id="rId12"/>
    <p:sldId id="284" r:id="rId13"/>
    <p:sldId id="295" r:id="rId14"/>
    <p:sldId id="285" r:id="rId15"/>
    <p:sldId id="297" r:id="rId16"/>
    <p:sldId id="259" r:id="rId17"/>
    <p:sldId id="280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DE"/>
    <a:srgbClr val="ACDFD5"/>
    <a:srgbClr val="5D5D5D"/>
    <a:srgbClr val="5F5E5F"/>
    <a:srgbClr val="90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-552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48808-968D-4BE4-A5E7-0703A77CDB2D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A580D-16E5-41BC-8BB3-7892E281F3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02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214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436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507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507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436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436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489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07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082BE77-3FCA-45DD-9828-9EBBCC54A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D0B826B1-EB12-40F5-AF83-C98600743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0D7FA20-B96E-4971-9371-86AB2FF11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4843DAE-73E0-482B-9644-BACAD1C7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F0205B-3F19-4803-83AF-AE65C973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88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109294-2B7B-4B4C-B5D2-489F4108D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C195686-9F76-476D-8A25-CC6C8AEE8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2A050F2-8C42-47DD-8138-9FAAE9B2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9971774-71D4-466A-B12B-D471F7BAB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74C9E89-E644-468B-9A77-522840DB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20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A02E4C6-DA95-4DE1-BEC3-F1E9829BE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1EA16FD-5C5C-47A2-B5A7-883053F7B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A0093D0-DAF9-4540-A629-42026CD4B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55E491-AD3E-4486-8FEA-4E6DF9A3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2A24361-E3D8-4634-9FE9-D9A8E04F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09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E5790EB-B505-4C26-AE9C-C0927C664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AF803B3-64E9-490B-AA5E-2BF54CCB8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85601C3-2B7D-4B52-8684-4BE88F990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A3ADEC2-195E-4639-9DC6-FD63704F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87D6B14-46C2-47DB-B7EF-14004232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4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11FBF8A-17AF-4469-AA5E-C493552A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9BDC9DD-D53E-4CBB-B293-C4156FCC1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EBBA20C-74D3-4F8A-B31B-97F449C3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888C696-D70C-4F1C-A9CF-5C20847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171AAA9-27A6-481E-BB0D-21A62A52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6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110BBF1-91AA-4B6B-A6AB-C6713C03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FDC56B7-37DB-42C3-891E-A409F1EE2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F2B2539-47DB-486E-8CFC-57F611949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FBB4D6E-C161-4B30-9D4E-FD532DA1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A7764E6-00B0-40D3-A6C9-8F1B880C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7BC1BE7-AE9A-47C9-B6A5-8C3157E0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15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E422344-AD8A-4710-9699-E61784DA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3F04E9B-ED1C-4CB5-9B53-009649F84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8884EB2-C4ED-46A3-8255-9A89917FB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4FC8C9F-01D0-4CDF-A7C3-9F29E3BF0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4689E7D-019A-47C1-81C3-6EDA312D6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F02020B-9305-4600-A521-28281715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3DAE53D4-23B3-471B-96CA-0657E931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1271ADD-FD02-4C33-A21F-683AFD96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61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B5DF6D5-AB93-4721-A16E-C3BED5312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153" t="25279" r="13619" b="1548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F158D66-D5D6-403E-B91A-FC71421DCD8C}"/>
              </a:ext>
            </a:extLst>
          </p:cNvPr>
          <p:cNvSpPr/>
          <p:nvPr userDrawn="1"/>
        </p:nvSpPr>
        <p:spPr>
          <a:xfrm>
            <a:off x="295275" y="295034"/>
            <a:ext cx="11601450" cy="6267932"/>
          </a:xfrm>
          <a:prstGeom prst="rect">
            <a:avLst/>
          </a:prstGeom>
          <a:solidFill>
            <a:schemeClr val="bg1"/>
          </a:solidFill>
          <a:ln>
            <a:solidFill>
              <a:srgbClr val="FF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4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6DD64F4-5B14-4C30-B3A3-8739DEEC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0D2DB07-ED21-4594-81AF-FD4E68D3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1887399-3AF9-4087-ABF7-927F7CAD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6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ADF12F0-B4C2-40D3-BEA4-549E74077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D3D4997-3F26-4455-A6D4-B251D0BB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8B863BC-8280-400B-8BB5-DD81623D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A67522F-2DAB-4E65-8208-5001662C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5C9F56D-2F2B-4C9E-B9E2-9AC99B22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5541950-3D89-4318-A9DB-7078AD24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86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4725B4-AE27-471C-903E-8CD10A449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762E1789-DB03-48DA-BC31-8BC00D88A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BEFEA0B-DE42-4CBC-A667-581F0C05F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B581540-6C8A-4E2E-91F4-05B4F6B6D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5589F62-8AEC-4630-B645-EC96CBD7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804569A-8BC6-4D2B-985F-F7219C01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13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F2C0183-E2AC-4E2A-97A1-C3DA0EAA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CDCA981-FB91-4C7A-928D-801757B7D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7224E4D-C9CB-40E5-9192-BCC6851D42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48267-233E-4940-AA7E-CBB5FD497D29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38E326C-2F8B-41B6-BF53-8A8B63274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B51F4A-97EF-4FFF-A2CD-48D99EA95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37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emf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emf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Kết quả hình ảnh cho cả nhà cùng làm bánh chư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1231233920.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066" y="512309"/>
            <a:ext cx="4769304" cy="3174994"/>
          </a:xfrm>
          <a:prstGeom prst="rect">
            <a:avLst/>
          </a:prstGeom>
        </p:spPr>
      </p:pic>
      <p:pic>
        <p:nvPicPr>
          <p:cNvPr id="10" name="Picture 9" descr="20170120090412-6-nho-tet-xu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811" y="3057166"/>
            <a:ext cx="5000304" cy="3291245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3245005" y="1427356"/>
            <a:ext cx="5843239" cy="3445727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Kết quả hình ảnh cho tết miền bắ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111" y="3306334"/>
            <a:ext cx="4472181" cy="30361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" y="624469"/>
            <a:ext cx="113333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Cảnh sắc và không khí mùa xuân đất Bắc: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4995" y="1546305"/>
            <a:ext cx="113333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kumimoji="0" lang="fr-FR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r>
              <a:rPr kumimoji="0" lang="fr-FR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điệp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liệt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kê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dấu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chấm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lửng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cuối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06601" y="2356626"/>
            <a:ext cx="995803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Nhấn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mạnh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dấu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điển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mùa</a:t>
            </a:r>
            <a:r>
              <a:rPr kumimoji="0" lang="fr-FR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xuân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Bắc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mùa</a:t>
            </a:r>
            <a:r>
              <a:rPr kumimoji="0" lang="fr-FR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xuân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</a:t>
            </a:r>
            <a:r>
              <a:rPr kumimoji="0" lang="fr-FR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31896" y="3624149"/>
            <a:ext cx="1030745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=&gt;</a:t>
            </a:r>
            <a:r>
              <a:rPr kumimoji="0" lang="fr-F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Gợi một bức tranh xuân với không</a:t>
            </a:r>
            <a:r>
              <a:rPr kumimoji="0" lang="fr-FR" sz="3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khí</a:t>
            </a:r>
            <a:r>
              <a:rPr kumimoji="0" lang="fr-F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và cảnh sắc hài hoà, tạo nên một sự sống riêng của mùa</a:t>
            </a:r>
            <a:r>
              <a:rPr kumimoji="0" lang="fr-FR" sz="3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xuân đất Bắc.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858PICdbgea5Gz679dY_PIC2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5288" y="2843561"/>
            <a:ext cx="3616712" cy="361671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 rot="20909317" flipH="1">
            <a:off x="5084946" y="726459"/>
            <a:ext cx="4899102" cy="2799576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”?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51927" y="1055653"/>
            <a:ext cx="60402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 “</a:t>
            </a:r>
            <a:r>
              <a:rPr kumimoji="0" lang="fr-FR" sz="3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Cái</a:t>
            </a:r>
            <a:r>
              <a:rPr kumimoji="0" lang="fr-FR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mùa</a:t>
            </a:r>
            <a:r>
              <a:rPr kumimoji="0" lang="fr-FR" sz="3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xuân</a:t>
            </a:r>
            <a:r>
              <a:rPr kumimoji="0" lang="fr-FR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thần</a:t>
            </a:r>
            <a:r>
              <a:rPr kumimoji="0" lang="fr-FR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thánh</a:t>
            </a:r>
            <a:r>
              <a:rPr kumimoji="0" lang="fr-FR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kumimoji="0" lang="fr-FR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tôi</a:t>
            </a:r>
            <a:r>
              <a:rPr kumimoji="0" lang="fr-FR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”.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38864" y="1955188"/>
            <a:ext cx="6913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Tác giả cảm nhận được sức mạnh thiêng</a:t>
            </a:r>
            <a:r>
              <a:rPr kumimoji="0" lang="fr-FR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liêng kì diệu của mùa</a:t>
            </a:r>
            <a:r>
              <a:rPr kumimoji="0" lang="fr-FR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xuân đất Bắc.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59876" y="857051"/>
            <a:ext cx="10708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Cảm nhận về mùa xuân sau rằm tháng giêng: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00764" y="2169179"/>
            <a:ext cx="10708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ừ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gợi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tả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ình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sánh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97843" y="2910019"/>
            <a:ext cx="90383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fr-FR" sz="32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Miêu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tả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thay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đổi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chuyển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biến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cảnh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fr-FR" sz="32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fr-FR" sz="32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mùa</a:t>
            </a:r>
            <a:r>
              <a:rPr kumimoji="0" lang="fr-FR" sz="32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xuân</a:t>
            </a:r>
            <a:endParaRPr kumimoji="0" lang="en-US" sz="3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32304" y="4301884"/>
            <a:ext cx="90383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 hiện sự tinh tế, nhạy cảm trước 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thiên nhiên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của tác giả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5738DFE-F2E0-491A-976D-074A2C854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3" t="25279" r="13619" b="1548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E3D612B1-6AA8-45CC-BB55-C8E42FCAA3F2}"/>
              </a:ext>
            </a:extLst>
          </p:cNvPr>
          <p:cNvSpPr/>
          <p:nvPr/>
        </p:nvSpPr>
        <p:spPr>
          <a:xfrm>
            <a:off x="942975" y="781050"/>
            <a:ext cx="10306050" cy="52959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6AFC2625-8D1B-473D-8DC2-54DFB6FD7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121" y="5166288"/>
            <a:ext cx="6802123" cy="108240"/>
          </a:xfrm>
          <a:prstGeom prst="rect">
            <a:avLst/>
          </a:prstGeom>
        </p:spPr>
      </p:pic>
      <p:grpSp>
        <p:nvGrpSpPr>
          <p:cNvPr id="4" name="组合 4">
            <a:extLst>
              <a:ext uri="{FF2B5EF4-FFF2-40B4-BE49-F238E27FC236}">
                <a16:creationId xmlns:a16="http://schemas.microsoft.com/office/drawing/2014/main" xmlns="" id="{D6AD2537-6129-45D2-B428-4BAACFF5638C}"/>
              </a:ext>
            </a:extLst>
          </p:cNvPr>
          <p:cNvGrpSpPr/>
          <p:nvPr/>
        </p:nvGrpSpPr>
        <p:grpSpPr>
          <a:xfrm>
            <a:off x="5032158" y="1528763"/>
            <a:ext cx="2127684" cy="2351566"/>
            <a:chOff x="4922175" y="1528763"/>
            <a:chExt cx="2347650" cy="259467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69E87DCA-38CB-41F1-8D2D-0EAA3967F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2175" y="1528763"/>
              <a:ext cx="2347650" cy="23532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E09146B4-8A00-4630-8EF8-F96E7885C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8569" y="3219293"/>
              <a:ext cx="1860406" cy="904148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D8A1A66-1C81-43D8-8759-51004D09E4F6}"/>
              </a:ext>
            </a:extLst>
          </p:cNvPr>
          <p:cNvSpPr/>
          <p:nvPr/>
        </p:nvSpPr>
        <p:spPr>
          <a:xfrm>
            <a:off x="5367457" y="2022167"/>
            <a:ext cx="145708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zh-CN" sz="66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III.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717C0B46-E1AC-406E-A594-907FED29012D}"/>
              </a:ext>
            </a:extLst>
          </p:cNvPr>
          <p:cNvSpPr txBox="1"/>
          <p:nvPr/>
        </p:nvSpPr>
        <p:spPr>
          <a:xfrm>
            <a:off x="2274849" y="3839411"/>
            <a:ext cx="79731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TỔNG KẾT</a:t>
            </a:r>
          </a:p>
          <a:p>
            <a:pPr algn="ctr"/>
            <a:r>
              <a:rPr lang="en-US" altLang="zh-CN" sz="3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Ghi nhớ (SGK/178)</a:t>
            </a:r>
            <a:endParaRPr lang="zh-CN" altLang="en-US" sz="36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DD04700-8BE9-42C8-8982-03908504E35F}"/>
              </a:ext>
            </a:extLst>
          </p:cNvPr>
          <p:cNvSpPr/>
          <p:nvPr/>
        </p:nvSpPr>
        <p:spPr>
          <a:xfrm>
            <a:off x="1099414" y="915244"/>
            <a:ext cx="9993172" cy="50275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5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2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24468" y="769434"/>
            <a:ext cx="110322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6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fr-FR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kumimoji="0" lang="fr-FR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组合 23">
            <a:extLst>
              <a:ext uri="{FF2B5EF4-FFF2-40B4-BE49-F238E27FC236}">
                <a16:creationId xmlns:a16="http://schemas.microsoft.com/office/drawing/2014/main" xmlns="" id="{64D03BC3-B632-4F28-8A09-830FA3EEA4DB}"/>
              </a:ext>
            </a:extLst>
          </p:cNvPr>
          <p:cNvGrpSpPr/>
          <p:nvPr/>
        </p:nvGrpSpPr>
        <p:grpSpPr>
          <a:xfrm>
            <a:off x="1065336" y="2107581"/>
            <a:ext cx="819220" cy="845941"/>
            <a:chOff x="4922175" y="1528763"/>
            <a:chExt cx="2347650" cy="2594678"/>
          </a:xfrm>
        </p:grpSpPr>
        <p:pic>
          <p:nvPicPr>
            <p:cNvPr id="4" name="图片 21">
              <a:extLst>
                <a:ext uri="{FF2B5EF4-FFF2-40B4-BE49-F238E27FC236}">
                  <a16:creationId xmlns:a16="http://schemas.microsoft.com/office/drawing/2014/main" xmlns="" id="{D2ED5DFC-2D27-4D6A-9401-63955993A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2175" y="1528763"/>
              <a:ext cx="2347650" cy="2353200"/>
            </a:xfrm>
            <a:prstGeom prst="rect">
              <a:avLst/>
            </a:prstGeom>
          </p:spPr>
        </p:pic>
        <p:pic>
          <p:nvPicPr>
            <p:cNvPr id="5" name="图片 22">
              <a:extLst>
                <a:ext uri="{FF2B5EF4-FFF2-40B4-BE49-F238E27FC236}">
                  <a16:creationId xmlns:a16="http://schemas.microsoft.com/office/drawing/2014/main" xmlns="" id="{6CDDF46D-2835-46F3-9E41-6B5B2F8D9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5797" y="3219293"/>
              <a:ext cx="1860406" cy="904148"/>
            </a:xfrm>
            <a:prstGeom prst="rect">
              <a:avLst/>
            </a:prstGeom>
          </p:spPr>
        </p:pic>
      </p:grp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04584" y="2159621"/>
            <a:ext cx="8868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Mạch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lôi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cuốn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say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mê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23">
            <a:extLst>
              <a:ext uri="{FF2B5EF4-FFF2-40B4-BE49-F238E27FC236}">
                <a16:creationId xmlns:a16="http://schemas.microsoft.com/office/drawing/2014/main" xmlns="" id="{64D03BC3-B632-4F28-8A09-830FA3EEA4DB}"/>
              </a:ext>
            </a:extLst>
          </p:cNvPr>
          <p:cNvGrpSpPr/>
          <p:nvPr/>
        </p:nvGrpSpPr>
        <p:grpSpPr>
          <a:xfrm>
            <a:off x="1039317" y="3397405"/>
            <a:ext cx="819220" cy="845941"/>
            <a:chOff x="4922175" y="1528763"/>
            <a:chExt cx="2347650" cy="2594678"/>
          </a:xfrm>
        </p:grpSpPr>
        <p:pic>
          <p:nvPicPr>
            <p:cNvPr id="8" name="图片 21">
              <a:extLst>
                <a:ext uri="{FF2B5EF4-FFF2-40B4-BE49-F238E27FC236}">
                  <a16:creationId xmlns:a16="http://schemas.microsoft.com/office/drawing/2014/main" xmlns="" id="{D2ED5DFC-2D27-4D6A-9401-63955993A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2175" y="1528763"/>
              <a:ext cx="2347650" cy="2353200"/>
            </a:xfrm>
            <a:prstGeom prst="rect">
              <a:avLst/>
            </a:prstGeom>
          </p:spPr>
        </p:pic>
        <p:pic>
          <p:nvPicPr>
            <p:cNvPr id="9" name="图片 22">
              <a:extLst>
                <a:ext uri="{FF2B5EF4-FFF2-40B4-BE49-F238E27FC236}">
                  <a16:creationId xmlns:a16="http://schemas.microsoft.com/office/drawing/2014/main" xmlns="" id="{6CDDF46D-2835-46F3-9E41-6B5B2F8D9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5797" y="3219293"/>
              <a:ext cx="1860406" cy="904148"/>
            </a:xfrm>
            <a:prstGeom prst="rect">
              <a:avLst/>
            </a:prstGeom>
          </p:spPr>
        </p:pic>
      </p:grp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367773" y="3282180"/>
            <a:ext cx="88689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Lựa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linh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giàu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组合 23">
            <a:extLst>
              <a:ext uri="{FF2B5EF4-FFF2-40B4-BE49-F238E27FC236}">
                <a16:creationId xmlns:a16="http://schemas.microsoft.com/office/drawing/2014/main" xmlns="" id="{64D03BC3-B632-4F28-8A09-830FA3EEA4DB}"/>
              </a:ext>
            </a:extLst>
          </p:cNvPr>
          <p:cNvGrpSpPr/>
          <p:nvPr/>
        </p:nvGrpSpPr>
        <p:grpSpPr>
          <a:xfrm>
            <a:off x="1024449" y="4821914"/>
            <a:ext cx="819220" cy="845941"/>
            <a:chOff x="4922175" y="1528763"/>
            <a:chExt cx="2347650" cy="2594678"/>
          </a:xfrm>
        </p:grpSpPr>
        <p:pic>
          <p:nvPicPr>
            <p:cNvPr id="12" name="图片 21">
              <a:extLst>
                <a:ext uri="{FF2B5EF4-FFF2-40B4-BE49-F238E27FC236}">
                  <a16:creationId xmlns:a16="http://schemas.microsoft.com/office/drawing/2014/main" xmlns="" id="{D2ED5DFC-2D27-4D6A-9401-63955993A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2175" y="1528763"/>
              <a:ext cx="2347650" cy="2353200"/>
            </a:xfrm>
            <a:prstGeom prst="rect">
              <a:avLst/>
            </a:prstGeom>
          </p:spPr>
        </p:pic>
        <p:pic>
          <p:nvPicPr>
            <p:cNvPr id="13" name="图片 22">
              <a:extLst>
                <a:ext uri="{FF2B5EF4-FFF2-40B4-BE49-F238E27FC236}">
                  <a16:creationId xmlns:a16="http://schemas.microsoft.com/office/drawing/2014/main" xmlns="" id="{6CDDF46D-2835-46F3-9E41-6B5B2F8D9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5797" y="3219293"/>
              <a:ext cx="1860406" cy="904148"/>
            </a:xfrm>
            <a:prstGeom prst="rect">
              <a:avLst/>
            </a:prstGeom>
          </p:spPr>
        </p:pic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408660" y="4740142"/>
            <a:ext cx="88689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sánh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tưởng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phong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phú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độc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đáo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giàu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6" grpId="0"/>
      <p:bldP spid="1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24468" y="769434"/>
            <a:ext cx="110322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6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fr-FR" sz="36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lang="fr-FR" sz="36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dung</a:t>
            </a:r>
            <a:r>
              <a:rPr lang="fr-FR" sz="36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ý </a:t>
            </a:r>
            <a:r>
              <a:rPr lang="fr-FR" sz="36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23">
            <a:extLst>
              <a:ext uri="{FF2B5EF4-FFF2-40B4-BE49-F238E27FC236}">
                <a16:creationId xmlns:a16="http://schemas.microsoft.com/office/drawing/2014/main" xmlns="" id="{64D03BC3-B632-4F28-8A09-830FA3EEA4DB}"/>
              </a:ext>
            </a:extLst>
          </p:cNvPr>
          <p:cNvGrpSpPr/>
          <p:nvPr/>
        </p:nvGrpSpPr>
        <p:grpSpPr>
          <a:xfrm>
            <a:off x="1065336" y="2107581"/>
            <a:ext cx="819220" cy="845941"/>
            <a:chOff x="4922175" y="1528763"/>
            <a:chExt cx="2347650" cy="2594678"/>
          </a:xfrm>
        </p:grpSpPr>
        <p:pic>
          <p:nvPicPr>
            <p:cNvPr id="4" name="图片 21">
              <a:extLst>
                <a:ext uri="{FF2B5EF4-FFF2-40B4-BE49-F238E27FC236}">
                  <a16:creationId xmlns:a16="http://schemas.microsoft.com/office/drawing/2014/main" xmlns="" id="{D2ED5DFC-2D27-4D6A-9401-63955993A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2175" y="1528763"/>
              <a:ext cx="2347650" cy="2353200"/>
            </a:xfrm>
            <a:prstGeom prst="rect">
              <a:avLst/>
            </a:prstGeom>
          </p:spPr>
        </p:pic>
        <p:pic>
          <p:nvPicPr>
            <p:cNvPr id="5" name="图片 22">
              <a:extLst>
                <a:ext uri="{FF2B5EF4-FFF2-40B4-BE49-F238E27FC236}">
                  <a16:creationId xmlns:a16="http://schemas.microsoft.com/office/drawing/2014/main" xmlns="" id="{6CDDF46D-2835-46F3-9E41-6B5B2F8D9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5797" y="3219293"/>
              <a:ext cx="1860406" cy="904148"/>
            </a:xfrm>
            <a:prstGeom prst="rect">
              <a:avLst/>
            </a:prstGeom>
          </p:spPr>
        </p:pic>
      </p:grp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2282" y="2115016"/>
            <a:ext cx="88689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 dung: 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 bản đem đến cho người đọc cảm nhận về vẻ đẹp của mùa xuân trên quê hương miền 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 lên trong nỗi nhớ của người con  xa quê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23">
            <a:extLst>
              <a:ext uri="{FF2B5EF4-FFF2-40B4-BE49-F238E27FC236}">
                <a16:creationId xmlns:a16="http://schemas.microsoft.com/office/drawing/2014/main" xmlns="" id="{64D03BC3-B632-4F28-8A09-830FA3EEA4DB}"/>
              </a:ext>
            </a:extLst>
          </p:cNvPr>
          <p:cNvGrpSpPr/>
          <p:nvPr/>
        </p:nvGrpSpPr>
        <p:grpSpPr>
          <a:xfrm>
            <a:off x="1024449" y="4097099"/>
            <a:ext cx="819220" cy="845941"/>
            <a:chOff x="4922175" y="1528763"/>
            <a:chExt cx="2347650" cy="2594678"/>
          </a:xfrm>
        </p:grpSpPr>
        <p:pic>
          <p:nvPicPr>
            <p:cNvPr id="12" name="图片 21">
              <a:extLst>
                <a:ext uri="{FF2B5EF4-FFF2-40B4-BE49-F238E27FC236}">
                  <a16:creationId xmlns:a16="http://schemas.microsoft.com/office/drawing/2014/main" xmlns="" id="{D2ED5DFC-2D27-4D6A-9401-63955993A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2175" y="1528763"/>
              <a:ext cx="2347650" cy="2353200"/>
            </a:xfrm>
            <a:prstGeom prst="rect">
              <a:avLst/>
            </a:prstGeom>
          </p:spPr>
        </p:pic>
        <p:pic>
          <p:nvPicPr>
            <p:cNvPr id="13" name="图片 22">
              <a:extLst>
                <a:ext uri="{FF2B5EF4-FFF2-40B4-BE49-F238E27FC236}">
                  <a16:creationId xmlns:a16="http://schemas.microsoft.com/office/drawing/2014/main" xmlns="" id="{6CDDF46D-2835-46F3-9E41-6B5B2F8D9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5797" y="3219293"/>
              <a:ext cx="1860406" cy="904148"/>
            </a:xfrm>
            <a:prstGeom prst="rect">
              <a:avLst/>
            </a:prstGeom>
          </p:spPr>
        </p:pic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408660" y="4015327"/>
            <a:ext cx="88689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Ý nghĩa: 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 gắn bó máu thịt giữa con người với quê hương, xứ sở - một biểu hiện cụ thể 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 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 yêu quê hương đất nước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6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34ED18C-51C1-4744-BAAF-78B2B4C42173}"/>
              </a:ext>
            </a:extLst>
          </p:cNvPr>
          <p:cNvSpPr/>
          <p:nvPr/>
        </p:nvSpPr>
        <p:spPr>
          <a:xfrm>
            <a:off x="-38100" y="0"/>
            <a:ext cx="12230100" cy="68580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E47E15E-D63F-418D-B307-31222C2079DE}"/>
              </a:ext>
            </a:extLst>
          </p:cNvPr>
          <p:cNvSpPr/>
          <p:nvPr/>
        </p:nvSpPr>
        <p:spPr>
          <a:xfrm>
            <a:off x="295275" y="323850"/>
            <a:ext cx="11601450" cy="621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E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7064D1C6-D1FE-4197-A065-2010DBF0C860}"/>
              </a:ext>
            </a:extLst>
          </p:cNvPr>
          <p:cNvSpPr/>
          <p:nvPr/>
        </p:nvSpPr>
        <p:spPr>
          <a:xfrm>
            <a:off x="452129" y="481013"/>
            <a:ext cx="11287742" cy="589597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9CB71B63-46AA-4C24-9C3B-9811A984D1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69256" b="4002"/>
          <a:stretch/>
        </p:blipFill>
        <p:spPr>
          <a:xfrm>
            <a:off x="2427975" y="799909"/>
            <a:ext cx="1246366" cy="22803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C57880A2-0FDA-451B-A3C6-0CC0503EA1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69256" b="4002"/>
          <a:stretch/>
        </p:blipFill>
        <p:spPr>
          <a:xfrm flipH="1">
            <a:off x="8394989" y="866817"/>
            <a:ext cx="1246366" cy="228031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68705B7F-B528-4F5F-8121-0893965D9332}"/>
              </a:ext>
            </a:extLst>
          </p:cNvPr>
          <p:cNvSpPr txBox="1"/>
          <p:nvPr/>
        </p:nvSpPr>
        <p:spPr>
          <a:xfrm>
            <a:off x="2821259" y="665094"/>
            <a:ext cx="638964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DẶN DÒ</a:t>
            </a:r>
            <a:endParaRPr lang="en-US" altLang="zh-CN" sz="4800" b="1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839D876-9D01-4869-9EBC-FEA66CFD9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0634" y="-228600"/>
            <a:ext cx="1935666" cy="171712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44BE5C6-9AAD-436B-8926-6587784BA2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5951" y="-19050"/>
            <a:ext cx="1850214" cy="1278681"/>
          </a:xfrm>
          <a:prstGeom prst="rect">
            <a:avLst/>
          </a:prstGeom>
        </p:spPr>
      </p:pic>
      <p:sp>
        <p:nvSpPr>
          <p:cNvPr id="62" name="文本框 37">
            <a:extLst>
              <a:ext uri="{FF2B5EF4-FFF2-40B4-BE49-F238E27FC236}">
                <a16:creationId xmlns:a16="http://schemas.microsoft.com/office/drawing/2014/main" xmlns="" id="{03254BEF-F926-4AAC-B678-C97390C1AF04}"/>
              </a:ext>
            </a:extLst>
          </p:cNvPr>
          <p:cNvSpPr txBox="1"/>
          <p:nvPr/>
        </p:nvSpPr>
        <p:spPr>
          <a:xfrm>
            <a:off x="1405582" y="2598003"/>
            <a:ext cx="9342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Viết đoạn văn (khoảng 10 câu) trình bày cảm xúc về vẻ đẹp của mùa xuân trên quê hương em.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8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6" grpId="0" animBg="1"/>
      <p:bldP spid="15" grpId="0" animBg="1"/>
      <p:bldP spid="50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D0AF728-B031-4116-9C71-A1BD8A5C82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3" t="25279" r="13619" b="1548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E89059A-BC9A-48C8-AC35-4EE11DB1F426}"/>
              </a:ext>
            </a:extLst>
          </p:cNvPr>
          <p:cNvSpPr/>
          <p:nvPr/>
        </p:nvSpPr>
        <p:spPr>
          <a:xfrm>
            <a:off x="942975" y="781050"/>
            <a:ext cx="10306050" cy="52959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6D548E54-F153-46FF-BE9C-FFD97CE447B1}"/>
              </a:ext>
            </a:extLst>
          </p:cNvPr>
          <p:cNvSpPr txBox="1"/>
          <p:nvPr/>
        </p:nvSpPr>
        <p:spPr>
          <a:xfrm>
            <a:off x="1951902" y="2616200"/>
            <a:ext cx="8288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spc="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迷你简细倩" panose="03000509000000000000" pitchFamily="65" charset="-122"/>
                <a:cs typeface="Times New Roman" pitchFamily="18" charset="0"/>
              </a:rPr>
              <a:t>Tạm</a:t>
            </a:r>
            <a:r>
              <a:rPr lang="en-US" altLang="zh-CN" sz="8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迷你简细倩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8800" spc="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迷你简细倩" panose="03000509000000000000" pitchFamily="65" charset="-122"/>
                <a:cs typeface="Times New Roman" pitchFamily="18" charset="0"/>
              </a:rPr>
              <a:t>biệt</a:t>
            </a:r>
            <a:r>
              <a:rPr lang="en-US" altLang="zh-CN" sz="8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迷你简细倩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8800" spc="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迷你简细倩" panose="03000509000000000000" pitchFamily="65" charset="-122"/>
                <a:cs typeface="Times New Roman" pitchFamily="18" charset="0"/>
              </a:rPr>
              <a:t>các</a:t>
            </a:r>
            <a:r>
              <a:rPr lang="en-US" altLang="zh-CN" sz="8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迷你简细倩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8800" spc="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迷你简细倩" panose="03000509000000000000" pitchFamily="65" charset="-122"/>
                <a:cs typeface="Times New Roman" pitchFamily="18" charset="0"/>
              </a:rPr>
              <a:t>em</a:t>
            </a:r>
            <a:r>
              <a:rPr lang="en-US" altLang="zh-CN" sz="8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迷你简细倩" panose="03000509000000000000" pitchFamily="65" charset="-122"/>
                <a:cs typeface="Times New Roman" pitchFamily="18" charset="0"/>
              </a:rPr>
              <a:t>!</a:t>
            </a:r>
            <a:endParaRPr lang="zh-CN" altLang="en-US" sz="8800" spc="3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迷你简细倩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37D31DE-EE63-4322-A505-C217AEB00E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t="1" r="69256" b="4002"/>
          <a:stretch/>
        </p:blipFill>
        <p:spPr>
          <a:xfrm>
            <a:off x="3402520" y="1271784"/>
            <a:ext cx="1654707" cy="30273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C76C219-7CB3-42AA-B2F2-968B73D05C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t="1" r="69256" b="4002"/>
          <a:stretch/>
        </p:blipFill>
        <p:spPr>
          <a:xfrm flipH="1">
            <a:off x="7134773" y="1271784"/>
            <a:ext cx="1654707" cy="302739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EA7567CC-79AD-4257-972A-E3F781B1DE87}"/>
              </a:ext>
            </a:extLst>
          </p:cNvPr>
          <p:cNvSpPr/>
          <p:nvPr/>
        </p:nvSpPr>
        <p:spPr>
          <a:xfrm>
            <a:off x="1099414" y="915244"/>
            <a:ext cx="9993172" cy="50275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6E9628B8-7E8B-45BA-AF37-93C55FE1D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34422">
            <a:off x="934911" y="4052993"/>
            <a:ext cx="1238156" cy="220637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C911A52-D672-4B28-8414-639F373D1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65578" flipH="1">
            <a:off x="10023021" y="4053429"/>
            <a:ext cx="1238156" cy="220637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3C6458A-8288-4F96-9497-186AE4021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785" y="5641643"/>
            <a:ext cx="1830431" cy="88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2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D0AF728-B031-4116-9C71-A1BD8A5C82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53" t="25279" r="13619" b="1548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E89059A-BC9A-48C8-AC35-4EE11DB1F426}"/>
              </a:ext>
            </a:extLst>
          </p:cNvPr>
          <p:cNvSpPr/>
          <p:nvPr/>
        </p:nvSpPr>
        <p:spPr>
          <a:xfrm>
            <a:off x="942975" y="781050"/>
            <a:ext cx="10306050" cy="52959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37D31DE-EE63-4322-A505-C217AEB00E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25000"/>
          </a:blip>
          <a:srcRect t="1" r="69256" b="4002"/>
          <a:stretch/>
        </p:blipFill>
        <p:spPr>
          <a:xfrm>
            <a:off x="3402520" y="1271784"/>
            <a:ext cx="1654707" cy="30273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C76C219-7CB3-42AA-B2F2-968B73D05C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25000"/>
          </a:blip>
          <a:srcRect t="1" r="69256" b="4002"/>
          <a:stretch/>
        </p:blipFill>
        <p:spPr>
          <a:xfrm flipH="1">
            <a:off x="7134773" y="1271784"/>
            <a:ext cx="1654707" cy="302739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618D522-7B3C-4D8D-AE47-E05B65B2E3E9}"/>
              </a:ext>
            </a:extLst>
          </p:cNvPr>
          <p:cNvSpPr txBox="1"/>
          <p:nvPr/>
        </p:nvSpPr>
        <p:spPr>
          <a:xfrm>
            <a:off x="3641942" y="1830523"/>
            <a:ext cx="4841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latin typeface="Impact" panose="020B0806030902050204" pitchFamily="34" charset="0"/>
              </a:rPr>
              <a:t>Tiết 61. Văn bản</a:t>
            </a:r>
            <a:endParaRPr lang="zh-CN" altLang="en-US" sz="4400" dirty="0">
              <a:latin typeface="Impact" panose="020B0806030902050204" pitchFamily="34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EA7567CC-79AD-4257-972A-E3F781B1DE87}"/>
              </a:ext>
            </a:extLst>
          </p:cNvPr>
          <p:cNvSpPr/>
          <p:nvPr/>
        </p:nvSpPr>
        <p:spPr>
          <a:xfrm>
            <a:off x="1099414" y="915244"/>
            <a:ext cx="9993172" cy="50275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6E9628B8-7E8B-45BA-AF37-93C55FE1D6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934422">
            <a:off x="934911" y="4052993"/>
            <a:ext cx="1238156" cy="220637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C911A52-D672-4B28-8414-639F373D1C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65578" flipH="1">
            <a:off x="10023021" y="4053429"/>
            <a:ext cx="1238156" cy="2206370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7EA63CEF-C11F-45E3-A90A-265FBB73F223}"/>
              </a:ext>
            </a:extLst>
          </p:cNvPr>
          <p:cNvSpPr/>
          <p:nvPr/>
        </p:nvSpPr>
        <p:spPr>
          <a:xfrm>
            <a:off x="1645523" y="2610470"/>
            <a:ext cx="83234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MÙA XUÂN CỦA TÔI</a:t>
            </a:r>
            <a:endParaRPr lang="zh-CN" alt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PA_直接连接符 34">
            <a:extLst>
              <a:ext uri="{FF2B5EF4-FFF2-40B4-BE49-F238E27FC236}">
                <a16:creationId xmlns:a16="http://schemas.microsoft.com/office/drawing/2014/main" xmlns="" id="{A76ED899-A83F-492F-8F11-824E3CDD946F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4059852" y="4400174"/>
            <a:ext cx="407229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8">
            <a:extLst>
              <a:ext uri="{FF2B5EF4-FFF2-40B4-BE49-F238E27FC236}">
                <a16:creationId xmlns:a16="http://schemas.microsoft.com/office/drawing/2014/main" xmlns="" id="{7618D522-7B3C-4D8D-AE47-E05B65B2E3E9}"/>
              </a:ext>
            </a:extLst>
          </p:cNvPr>
          <p:cNvSpPr txBox="1"/>
          <p:nvPr/>
        </p:nvSpPr>
        <p:spPr>
          <a:xfrm>
            <a:off x="5979782" y="3891615"/>
            <a:ext cx="4841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latin typeface="Impact" panose="020B0806030902050204" pitchFamily="34" charset="0"/>
              </a:rPr>
              <a:t>Vũ Bằng</a:t>
            </a:r>
            <a:endParaRPr lang="zh-CN" altLang="en-US" sz="4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26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140"/>
                            </p:stCondLst>
                            <p:childTnLst>
                              <p:par>
                                <p:cTn id="5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7" grpId="0" animBg="1"/>
      <p:bldP spid="3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5738DFE-F2E0-491A-976D-074A2C8545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53" t="25279" r="13619" b="1548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E3D612B1-6AA8-45CC-BB55-C8E42FCAA3F2}"/>
              </a:ext>
            </a:extLst>
          </p:cNvPr>
          <p:cNvSpPr/>
          <p:nvPr/>
        </p:nvSpPr>
        <p:spPr>
          <a:xfrm>
            <a:off x="942975" y="781050"/>
            <a:ext cx="10306050" cy="52959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6AFC2625-8D1B-473D-8DC2-54DFB6FD7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8121" y="5166288"/>
            <a:ext cx="6802123" cy="10824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D6AD2537-6129-45D2-B428-4BAACFF5638C}"/>
              </a:ext>
            </a:extLst>
          </p:cNvPr>
          <p:cNvGrpSpPr/>
          <p:nvPr/>
        </p:nvGrpSpPr>
        <p:grpSpPr>
          <a:xfrm>
            <a:off x="5032158" y="1541515"/>
            <a:ext cx="2127684" cy="2351566"/>
            <a:chOff x="4922175" y="1528763"/>
            <a:chExt cx="2347650" cy="259467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69E87DCA-38CB-41F1-8D2D-0EAA3967F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22175" y="1528763"/>
              <a:ext cx="2347650" cy="23532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E09146B4-8A00-4630-8EF8-F96E7885C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8569" y="3219293"/>
              <a:ext cx="1860406" cy="904148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D8A1A66-1C81-43D8-8759-51004D09E4F6}"/>
              </a:ext>
            </a:extLst>
          </p:cNvPr>
          <p:cNvSpPr/>
          <p:nvPr/>
        </p:nvSpPr>
        <p:spPr>
          <a:xfrm>
            <a:off x="5367457" y="2022167"/>
            <a:ext cx="145708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zh-CN" sz="66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I.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717C0B46-E1AC-406E-A594-907FED29012D}"/>
              </a:ext>
            </a:extLst>
          </p:cNvPr>
          <p:cNvSpPr txBox="1"/>
          <p:nvPr/>
        </p:nvSpPr>
        <p:spPr>
          <a:xfrm>
            <a:off x="1957754" y="3839411"/>
            <a:ext cx="829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ĐỌC – HIỂU CHÚ THÍCH</a:t>
            </a:r>
            <a:endParaRPr lang="zh-CN" altLang="en-US" sz="5400" b="1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DD04700-8BE9-42C8-8982-03908504E35F}"/>
              </a:ext>
            </a:extLst>
          </p:cNvPr>
          <p:cNvSpPr/>
          <p:nvPr/>
        </p:nvSpPr>
        <p:spPr>
          <a:xfrm>
            <a:off x="1099414" y="915244"/>
            <a:ext cx="9993172" cy="50275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5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2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5B7ED085-1ADA-4C41-9667-8370C93C9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454" y="5894475"/>
            <a:ext cx="1280241" cy="622191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58208" y="1021660"/>
            <a:ext cx="2587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Tác giả: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Kết quả hình ảnh cho vũ bằ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54608" y="1802276"/>
            <a:ext cx="2364601" cy="3190876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14400" y="2556812"/>
            <a:ext cx="7973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Vũ Bằng (1913 - 1984), quê 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ở Hà Nội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32986" y="3388542"/>
            <a:ext cx="79731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Có sở trường trong về tr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uyện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ngắn, tuỳ bút, bút kí.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5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5B7ED085-1ADA-4C41-9667-8370C93C9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454" y="5894475"/>
            <a:ext cx="1280241" cy="622191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79862" y="747129"/>
            <a:ext cx="25647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Tác phẩm: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059366" y="4873080"/>
            <a:ext cx="57763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PTBĐ: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92459" y="1813928"/>
            <a:ext cx="626698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Xuất</a:t>
            </a:r>
            <a:r>
              <a:rPr kumimoji="0" lang="fr-FR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xứ: 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Trích trong tập tuỳ bút - bút kí « Thương nhớ mười hai »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Kết quả hình ảnh cho thương nhớ mươi hai"/>
          <p:cNvPicPr>
            <a:picLocks noChangeAspect="1" noChangeArrowheads="1"/>
          </p:cNvPicPr>
          <p:nvPr/>
        </p:nvPicPr>
        <p:blipFill>
          <a:blip r:embed="rId4"/>
          <a:srcRect l="4802" t="3771" r="7127" b="4115"/>
          <a:stretch>
            <a:fillRect/>
          </a:stretch>
        </p:blipFill>
        <p:spPr bwMode="auto">
          <a:xfrm>
            <a:off x="7872761" y="613318"/>
            <a:ext cx="3691053" cy="5720575"/>
          </a:xfrm>
          <a:prstGeom prst="rect">
            <a:avLst/>
          </a:prstGeom>
          <a:noFill/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18477" y="3154868"/>
            <a:ext cx="621494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fr-FR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Hoàn</a:t>
            </a:r>
            <a:r>
              <a:rPr kumimoji="0" lang="fr-FR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cảnh</a:t>
            </a:r>
            <a:r>
              <a:rPr kumimoji="0" lang="fr-FR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fr-FR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fr-FR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fr-FR" sz="3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lang="fr-FR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lang="fr-FR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chia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cắt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sống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vùng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kiểm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soát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ĩ</a:t>
            </a:r>
            <a:r>
              <a:rPr kumimoji="0" lang="fr-FR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guỵ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quê</a:t>
            </a:r>
            <a:r>
              <a:rPr lang="fr-FR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Bắc.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75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2839" y="613310"/>
            <a:ext cx="8508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26633" y="2163333"/>
            <a:ext cx="7649737" cy="669073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00613" y="3207829"/>
            <a:ext cx="7649737" cy="669073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giêng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08047" y="4185420"/>
            <a:ext cx="7649737" cy="669073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913437" y="2129881"/>
            <a:ext cx="702526" cy="680224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09720" y="3196679"/>
            <a:ext cx="702526" cy="680224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920871" y="4177988"/>
            <a:ext cx="702526" cy="680224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091853" y="219679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99287" y="42560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99288" y="326359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6535" y="5280323"/>
            <a:ext cx="9976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30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fr-FR" sz="30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văn</a:t>
            </a:r>
            <a:r>
              <a:rPr lang="fr-FR" sz="30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fr-FR" sz="30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fr-FR" sz="30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liên</a:t>
            </a:r>
            <a:r>
              <a:rPr lang="fr-FR" sz="30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kết</a:t>
            </a:r>
            <a:r>
              <a:rPr lang="fr-FR" sz="30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chặt</a:t>
            </a:r>
            <a:r>
              <a:rPr lang="fr-FR" sz="30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chẽ</a:t>
            </a:r>
            <a:r>
              <a:rPr lang="fr-FR" sz="30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theo</a:t>
            </a:r>
            <a:r>
              <a:rPr lang="fr-FR" sz="30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dòng</a:t>
            </a:r>
            <a:r>
              <a:rPr lang="fr-FR" sz="30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cảm</a:t>
            </a:r>
            <a:r>
              <a:rPr lang="fr-FR" sz="30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xúc</a:t>
            </a:r>
            <a:r>
              <a:rPr lang="fr-FR" sz="30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hồi</a:t>
            </a:r>
            <a:r>
              <a:rPr lang="fr-FR" sz="30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tưởng</a:t>
            </a:r>
            <a:r>
              <a:rPr lang="fr-FR" sz="30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fr-FR" sz="30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tác</a:t>
            </a:r>
            <a:r>
              <a:rPr lang="fr-FR" sz="30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giả</a:t>
            </a:r>
            <a:r>
              <a:rPr lang="fr-FR" sz="30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3000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380" y="899529"/>
            <a:ext cx="10069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5738DFE-F2E0-491A-976D-074A2C854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3" t="25279" r="13619" b="1548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E3D612B1-6AA8-45CC-BB55-C8E42FCAA3F2}"/>
              </a:ext>
            </a:extLst>
          </p:cNvPr>
          <p:cNvSpPr/>
          <p:nvPr/>
        </p:nvSpPr>
        <p:spPr>
          <a:xfrm>
            <a:off x="942975" y="781050"/>
            <a:ext cx="10306050" cy="52959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6AFC2625-8D1B-473D-8DC2-54DFB6FD7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121" y="5166288"/>
            <a:ext cx="6802123" cy="108240"/>
          </a:xfrm>
          <a:prstGeom prst="rect">
            <a:avLst/>
          </a:prstGeom>
        </p:spPr>
      </p:pic>
      <p:grpSp>
        <p:nvGrpSpPr>
          <p:cNvPr id="4" name="组合 4">
            <a:extLst>
              <a:ext uri="{FF2B5EF4-FFF2-40B4-BE49-F238E27FC236}">
                <a16:creationId xmlns:a16="http://schemas.microsoft.com/office/drawing/2014/main" xmlns="" id="{D6AD2537-6129-45D2-B428-4BAACFF5638C}"/>
              </a:ext>
            </a:extLst>
          </p:cNvPr>
          <p:cNvGrpSpPr/>
          <p:nvPr/>
        </p:nvGrpSpPr>
        <p:grpSpPr>
          <a:xfrm>
            <a:off x="5032158" y="1528763"/>
            <a:ext cx="2127684" cy="2351566"/>
            <a:chOff x="4922175" y="1528763"/>
            <a:chExt cx="2347650" cy="259467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69E87DCA-38CB-41F1-8D2D-0EAA3967F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2175" y="1528763"/>
              <a:ext cx="2347650" cy="23532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E09146B4-8A00-4630-8EF8-F96E7885C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8569" y="3219293"/>
              <a:ext cx="1860406" cy="904148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D8A1A66-1C81-43D8-8759-51004D09E4F6}"/>
              </a:ext>
            </a:extLst>
          </p:cNvPr>
          <p:cNvSpPr/>
          <p:nvPr/>
        </p:nvSpPr>
        <p:spPr>
          <a:xfrm>
            <a:off x="5367457" y="2022167"/>
            <a:ext cx="145708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zh-CN" sz="66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II.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717C0B46-E1AC-406E-A594-907FED29012D}"/>
              </a:ext>
            </a:extLst>
          </p:cNvPr>
          <p:cNvSpPr txBox="1"/>
          <p:nvPr/>
        </p:nvSpPr>
        <p:spPr>
          <a:xfrm>
            <a:off x="1969477" y="3839411"/>
            <a:ext cx="8278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ĐỌC - HIỂU VĂN BẢN</a:t>
            </a:r>
            <a:endParaRPr lang="zh-CN" altLang="en-US" sz="6000" b="1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DD04700-8BE9-42C8-8982-03908504E35F}"/>
              </a:ext>
            </a:extLst>
          </p:cNvPr>
          <p:cNvSpPr/>
          <p:nvPr/>
        </p:nvSpPr>
        <p:spPr>
          <a:xfrm>
            <a:off x="1099414" y="915244"/>
            <a:ext cx="9993172" cy="50275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5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2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46770" y="724829"/>
            <a:ext cx="95054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Tình cảm của con người đối với m</a:t>
            </a:r>
            <a:r>
              <a:rPr kumimoji="0" lang="fr-FR" sz="36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ùa </a:t>
            </a:r>
            <a:r>
              <a:rPr kumimoji="0" lang="fr-FR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xuân: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92458" y="1724723"/>
            <a:ext cx="1071632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Ai bảo được non đừng thương nước, bướm đừng thương hoa, trăng đừng thương gió; ai cấm được...</a:t>
            </a:r>
            <a:endParaRPr kumimoji="0" lang="fr-FR" sz="4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11043" y="3036851"/>
            <a:ext cx="10716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fr-FR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iệp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điệp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điệp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kiểu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40781" y="3891778"/>
            <a:ext cx="10716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Nhấn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mạnh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mùa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xuân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8214" y="4746704"/>
            <a:ext cx="1071632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=&gt;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Thể hiện sự nâng niu, trân trọng, thương nhớ, thuỷ chung với mùa</a:t>
            </a:r>
            <a:r>
              <a:rPr kumimoji="0" lang="fr-FR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xuân.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" y="624469"/>
            <a:ext cx="113333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Cảnh sắc và không khí mùa xuân đất Bắc: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3639" y="1524001"/>
            <a:ext cx="93038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40261" y="3440564"/>
          <a:ext cx="9710236" cy="259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1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788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8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Chi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6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6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6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quán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清新矢量图课件ppt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704</Words>
  <Application>Microsoft Office PowerPoint</Application>
  <PresentationFormat>Custom</PresentationFormat>
  <Paragraphs>68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清新矢量图课件ppt</dc:title>
  <dc:creator>lenovo</dc:creator>
  <cp:lastModifiedBy>Windows User</cp:lastModifiedBy>
  <cp:revision>470</cp:revision>
  <dcterms:created xsi:type="dcterms:W3CDTF">2017-07-19T02:39:21Z</dcterms:created>
  <dcterms:modified xsi:type="dcterms:W3CDTF">2021-12-16T06:26:22Z</dcterms:modified>
</cp:coreProperties>
</file>